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Dosis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Montserrat Light"/>
      <p:regular r:id="rId22"/>
      <p:bold r:id="rId23"/>
      <p:italic r:id="rId24"/>
      <p:boldItalic r:id="rId25"/>
    </p:embeddedFont>
    <p:embeddedFont>
      <p:font typeface="Roboto Light"/>
      <p:regular r:id="rId26"/>
      <p:bold r:id="rId27"/>
      <p:italic r:id="rId28"/>
      <p:boldItalic r:id="rId29"/>
    </p:embeddedFont>
    <p:embeddedFont>
      <p:font typeface="Dosis ExtraLight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ontserratLigh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ontserratLight-italic.fntdata"/><Relationship Id="rId23" Type="http://schemas.openxmlformats.org/officeDocument/2006/relationships/font" Target="fonts/Montserrat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Light-regular.fntdata"/><Relationship Id="rId25" Type="http://schemas.openxmlformats.org/officeDocument/2006/relationships/font" Target="fonts/MontserratLight-boldItalic.fntdata"/><Relationship Id="rId28" Type="http://schemas.openxmlformats.org/officeDocument/2006/relationships/font" Target="fonts/RobotoLight-italic.fntdata"/><Relationship Id="rId27" Type="http://schemas.openxmlformats.org/officeDocument/2006/relationships/font" Target="fonts/Roboto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osisExtraLight-bold.fntdata"/><Relationship Id="rId30" Type="http://schemas.openxmlformats.org/officeDocument/2006/relationships/font" Target="fonts/DosisExtraLigh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Dosis-bold.fntdata"/><Relationship Id="rId16" Type="http://schemas.openxmlformats.org/officeDocument/2006/relationships/font" Target="fonts/Dosis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4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Google Shape;4365;g6406837c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6" name="Google Shape;4366;g6406837c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1" name="Shape 4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2" name="Google Shape;4432;g640262012d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3" name="Google Shape;4433;g640262012d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g63f95fc831_1_4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3" name="Google Shape;4373;g63f95fc831_1_4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2" name="Shape 4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Google Shape;4383;g63f95fc831_1_4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4" name="Google Shape;4384;g63f95fc831_1_4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9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0" name="Google Shape;4390;g6407df209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1" name="Google Shape;4391;g6407df209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6" name="Shape 4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7" name="Google Shape;4397;g63f95fc831_1_4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8" name="Google Shape;4398;g63f95fc831_1_4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6" name="Shape 4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" name="Google Shape;4407;g63f95fc831_1_4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8" name="Google Shape;4408;g63f95fc831_1_4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3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Google Shape;4414;g6407df209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5" name="Google Shape;4415;g6407df209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9" name="Shape 4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0" name="Google Shape;4420;g6407df209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1" name="Google Shape;4421;g6407df209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5" name="Shape 4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g6407df209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7" name="Google Shape;4427;g6407df209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03B5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3" name="Google Shape;13;p2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4" name="Google Shape;94;p2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4" name="Google Shape;214;p2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4" name="Google Shape;424;p2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7" name="Google Shape;52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" y="447792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solidFill>
          <a:srgbClr val="003B55"/>
        </a:solidFill>
      </p:bgPr>
    </p:bg>
    <p:spTree>
      <p:nvGrpSpPr>
        <p:cNvPr id="3756" name="Shape 3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7" name="Google Shape;3757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758" name="Google Shape;3758;p11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1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1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1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1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1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1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1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1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1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1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1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1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1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1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1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1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1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1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1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1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1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1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1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1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1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1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1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1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1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1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1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1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1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1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1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1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1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1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1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1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1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1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1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1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1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1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1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1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1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1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1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1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1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1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1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1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5" name="Google Shape;3815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816" name="Google Shape;3816;p11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1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1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1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1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1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1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1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1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1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1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1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1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1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1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1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1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1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1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1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1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1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1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11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1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1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1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1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1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1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11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11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11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11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11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11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11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11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1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11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11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11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11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11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1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11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11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1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1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1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11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11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11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11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1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1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1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1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1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1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1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1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8" name="Google Shape;3878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879" name="Google Shape;3879;p11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1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1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1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1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1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11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11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1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1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1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1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1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1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1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1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1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11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1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11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11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11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1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1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1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1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1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1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11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11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1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1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1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1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1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1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1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1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1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11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1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1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1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1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1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1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1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1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11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11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1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1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1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1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1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11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1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1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1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1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1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1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1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1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1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1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1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1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1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1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1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1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1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1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1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1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11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11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11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11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11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11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1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11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11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11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1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1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1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11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11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1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1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11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11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11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1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1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1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1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11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0" name="Google Shape;3980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981" name="Google Shape;3981;p11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1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11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11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11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1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11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11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11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11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11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11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1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11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11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11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11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11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11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1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1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1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11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11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11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11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11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11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11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11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11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11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11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11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11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11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11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11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11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11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11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11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11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11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11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11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11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11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11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11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1" name="Google Shape;4031;p1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80BFB7"/>
                </a:solidFill>
              </a:defRPr>
            </a:lvl1pPr>
            <a:lvl2pPr lvl="1" rtl="0">
              <a:buNone/>
              <a:defRPr>
                <a:solidFill>
                  <a:srgbClr val="80BFB7"/>
                </a:solidFill>
              </a:defRPr>
            </a:lvl2pPr>
            <a:lvl3pPr lvl="2" rtl="0">
              <a:buNone/>
              <a:defRPr>
                <a:solidFill>
                  <a:srgbClr val="80BFB7"/>
                </a:solidFill>
              </a:defRPr>
            </a:lvl3pPr>
            <a:lvl4pPr lvl="3" rtl="0">
              <a:buNone/>
              <a:defRPr>
                <a:solidFill>
                  <a:srgbClr val="80BFB7"/>
                </a:solidFill>
              </a:defRPr>
            </a:lvl4pPr>
            <a:lvl5pPr lvl="4" rtl="0">
              <a:buNone/>
              <a:defRPr>
                <a:solidFill>
                  <a:srgbClr val="80BFB7"/>
                </a:solidFill>
              </a:defRPr>
            </a:lvl5pPr>
            <a:lvl6pPr lvl="5" rtl="0">
              <a:buNone/>
              <a:defRPr>
                <a:solidFill>
                  <a:srgbClr val="80BFB7"/>
                </a:solidFill>
              </a:defRPr>
            </a:lvl6pPr>
            <a:lvl7pPr lvl="6" rtl="0">
              <a:buNone/>
              <a:defRPr>
                <a:solidFill>
                  <a:srgbClr val="80BFB7"/>
                </a:solidFill>
              </a:defRPr>
            </a:lvl7pPr>
            <a:lvl8pPr lvl="7" rtl="0">
              <a:buNone/>
              <a:defRPr>
                <a:solidFill>
                  <a:srgbClr val="80BFB7"/>
                </a:solidFill>
              </a:defRPr>
            </a:lvl8pPr>
            <a:lvl9pPr lvl="8" rtl="0">
              <a:buNone/>
              <a:defRPr>
                <a:solidFill>
                  <a:srgbClr val="80BFB7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2" name="Google Shape;403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3" name="Google Shape;403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" y="447792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">
    <p:bg>
      <p:bgPr>
        <a:solidFill>
          <a:srgbClr val="1D1D1B"/>
        </a:solidFill>
      </p:bgPr>
    </p:bg>
    <p:spTree>
      <p:nvGrpSpPr>
        <p:cNvPr id="4034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5" name="Google Shape;4035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4036" name="Google Shape;4036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7" name="Google Shape;4197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4198" name="Google Shape;419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9" name="Google Shape;4359;p1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4360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62" name="Google Shape;4362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63" name="Google Shape;43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4800"/>
              <a:buNone/>
              <a:defRPr sz="4800"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0" name="Google Shape;530;p3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200"/>
              <a:buNone/>
              <a:defRPr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531" name="Google Shape;531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2" name="Google Shape;532;p3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3" name="Google Shape;613;p3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" name="Google Shape;732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3" name="Google Shape;733;p3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3" name="Google Shape;943;p3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46" name="Google Shape;104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0B87A1"/>
        </a:solidFill>
      </p:bgPr>
    </p:bg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4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50" name="Google Shape;1050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51" name="Google Shape;1051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52" name="Google Shape;1052;p4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Google Shape;1132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3" name="Google Shape;1133;p4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2" name="Google Shape;1252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3" name="Google Shape;1253;p4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2" name="Google Shape;1462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3" name="Google Shape;1463;p4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6" name="Google Shape;1566;p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67" name="Google Shape;1567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568" name="Google Shape;1568;p4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8" name="Google Shape;1648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649" name="Google Shape;1649;p4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8" name="Google Shape;1768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769" name="Google Shape;1769;p4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8" name="Google Shape;1978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979" name="Google Shape;1979;p4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82" name="Google Shape;208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4" name="Google Shape;2084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085" name="Google Shape;2085;p5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2" name="Google Shape;2142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43" name="Google Shape;2143;p5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5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5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5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5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5" name="Google Shape;2205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06" name="Google Shape;2206;p5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5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5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5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5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5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5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5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5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5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5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5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7" name="Google Shape;2307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08" name="Google Shape;2308;p5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5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8" name="Google Shape;2358;p5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000"/>
              <a:buNone/>
              <a:defRPr>
                <a:solidFill>
                  <a:srgbClr val="3D85C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359" name="Google Shape;2359;p5"/>
          <p:cNvSpPr txBox="1"/>
          <p:nvPr>
            <p:ph idx="1" type="body"/>
          </p:nvPr>
        </p:nvSpPr>
        <p:spPr>
          <a:xfrm>
            <a:off x="366825" y="1047750"/>
            <a:ext cx="7095300" cy="3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▪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360" name="Google Shape;2360;p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1" name="Google Shape;236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6"/>
          <p:cNvSpPr txBox="1"/>
          <p:nvPr>
            <p:ph idx="1" type="body"/>
          </p:nvPr>
        </p:nvSpPr>
        <p:spPr>
          <a:xfrm>
            <a:off x="319400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364" name="Google Shape;2364;p6"/>
          <p:cNvSpPr txBox="1"/>
          <p:nvPr>
            <p:ph idx="2" type="body"/>
          </p:nvPr>
        </p:nvSpPr>
        <p:spPr>
          <a:xfrm>
            <a:off x="3995149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2365" name="Google Shape;2365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366" name="Google Shape;2366;p6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6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6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6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6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6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6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6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6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6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6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6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6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6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6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6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6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6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6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6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6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6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6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6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6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6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6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6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6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6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6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6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6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6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6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6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6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6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3" name="Google Shape;2423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24" name="Google Shape;2424;p6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6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6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6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6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6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6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6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6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6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6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6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6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6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6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6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6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6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6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6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6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6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6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6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6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6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6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6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6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6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6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6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6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6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6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6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6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6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6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6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6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6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6" name="Google Shape;2486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487" name="Google Shape;2487;p6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6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6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6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6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6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6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6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6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6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6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6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6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6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6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6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6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6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6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6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6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6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6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6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6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6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6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6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6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6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6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6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6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6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6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6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6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6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6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6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6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6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6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6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6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6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6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6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6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6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6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6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6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6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6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6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6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6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6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6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6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6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6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6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6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6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6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6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6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6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6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6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6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6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6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6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6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6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6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6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6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6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6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6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6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6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6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6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6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6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6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6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6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6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6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6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6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6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8" name="Google Shape;2588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589" name="Google Shape;2589;p6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6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6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6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6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6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6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6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6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6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6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6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6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6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6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6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6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6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6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6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6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6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6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6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6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6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6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6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6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6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6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6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6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6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6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6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6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6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6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6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6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6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6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6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6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6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6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9" name="Google Shape;2639;p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0" name="Google Shape;264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1" name="Google Shape;2641;p6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000"/>
              <a:buNone/>
              <a:defRPr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7"/>
          <p:cNvSpPr txBox="1"/>
          <p:nvPr>
            <p:ph idx="1" type="body"/>
          </p:nvPr>
        </p:nvSpPr>
        <p:spPr>
          <a:xfrm>
            <a:off x="413500" y="987175"/>
            <a:ext cx="2271900" cy="3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644" name="Google Shape;2644;p7"/>
          <p:cNvSpPr txBox="1"/>
          <p:nvPr>
            <p:ph idx="2" type="body"/>
          </p:nvPr>
        </p:nvSpPr>
        <p:spPr>
          <a:xfrm>
            <a:off x="2801838" y="987175"/>
            <a:ext cx="2271900" cy="3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645" name="Google Shape;2645;p7"/>
          <p:cNvSpPr txBox="1"/>
          <p:nvPr>
            <p:ph idx="3" type="body"/>
          </p:nvPr>
        </p:nvSpPr>
        <p:spPr>
          <a:xfrm>
            <a:off x="5190175" y="987175"/>
            <a:ext cx="2271900" cy="3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646" name="Google Shape;2646;p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7" name="Google Shape;26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8" name="Google Shape;2648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49" name="Google Shape;2649;p7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7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7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7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7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7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7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7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7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7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7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7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7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7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7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7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7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7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7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7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7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7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7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7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7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7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7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7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7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7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7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7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7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7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7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7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7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7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7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7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7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7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7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7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7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7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7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7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7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7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7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7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7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7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7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7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7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6" name="Google Shape;2706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07" name="Google Shape;2707;p7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7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7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7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7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7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7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7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7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7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7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7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7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7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7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7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7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7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7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7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7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7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7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7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7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7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7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7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7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7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7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7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7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7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7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7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7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7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7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7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7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7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7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7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7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7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7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7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7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7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7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7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7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7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7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7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7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7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7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7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7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7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9" name="Google Shape;2769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770" name="Google Shape;2770;p7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7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7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7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7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7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7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7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7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7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7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7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7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7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7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7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7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7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7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7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7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7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7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7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7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7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7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7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7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7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7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7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7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7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7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7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7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7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7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7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7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7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7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7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7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7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7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7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7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7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7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7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7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7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7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7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7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7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7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7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7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7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7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7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7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7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7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7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7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7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7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7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7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7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7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7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7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7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7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7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7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7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7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7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7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7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7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7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7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7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7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7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7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7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7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7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7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7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7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7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7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1" name="Google Shape;2871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872" name="Google Shape;2872;p7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7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7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7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7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7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7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7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7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7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7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7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7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7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7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7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7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7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7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7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7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7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7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7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7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7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7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7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7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7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7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7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7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7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7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7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7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7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7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7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7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7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7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7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7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7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7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7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7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7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2" name="Google Shape;2922;p7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000"/>
              <a:buNone/>
              <a:defRPr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4" name="Google Shape;2924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25" name="Google Shape;2925;p8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8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8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8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8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8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8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8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8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8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8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8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8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8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8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8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8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8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8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8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8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8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8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8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8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8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8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8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8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8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8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8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8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8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8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8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8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8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8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8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8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8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8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8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8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8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8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8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8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8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8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8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8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8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8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8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8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2" name="Google Shape;2982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983" name="Google Shape;2983;p8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8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8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8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8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8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8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8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8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8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8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8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8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8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8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8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8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8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8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8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8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8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8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8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8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8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8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8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8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8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8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8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8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8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8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8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8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8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8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8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8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8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8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8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8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8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8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8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8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8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8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8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8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8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8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8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8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8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8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8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8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8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5" name="Google Shape;3045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46" name="Google Shape;3046;p8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8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8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8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8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8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8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8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8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8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8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8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8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8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8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8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8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8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8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8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8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8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8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8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8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8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8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8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8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8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8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8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8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8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8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8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8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8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8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8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8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8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8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8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8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8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8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8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8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8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8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8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8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8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8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8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8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8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8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8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8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8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8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8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8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8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8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8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8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8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8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8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8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8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8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8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8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8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8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8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8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8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8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8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8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8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8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8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8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8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8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8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8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8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8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8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8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8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8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8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8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7" name="Google Shape;3147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48" name="Google Shape;3148;p8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8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8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8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8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8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8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8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8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8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8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8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8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8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8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8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8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8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8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8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8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8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8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8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8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8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8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8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8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8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8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8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8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8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8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8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8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8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8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8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8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8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8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8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8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8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8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8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8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8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8" name="Google Shape;3198;p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9" name="Google Shape;319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200" name="Google Shape;3200;p8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000"/>
              <a:buNone/>
              <a:defRPr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2" name="Google Shape;3202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03" name="Google Shape;3203;p9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9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9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9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9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9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9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9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9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9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9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9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9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9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9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9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9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9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9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9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9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9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9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9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9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9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9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9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9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9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9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9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9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9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9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9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9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9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9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9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9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9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9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9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9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9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9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9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9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9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9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9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9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9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9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9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9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0" name="Google Shape;3260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61" name="Google Shape;3261;p9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9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9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9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9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9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9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9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9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9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9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9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9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9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9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9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9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9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9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9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9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9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9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9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9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9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9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9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9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9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9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9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9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9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9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9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9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9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9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9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9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9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9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9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9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9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9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9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9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9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9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9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9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9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9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9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9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9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9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9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9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9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3" name="Google Shape;3323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24" name="Google Shape;3324;p9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9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9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9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9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9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9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9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9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9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9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9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9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9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9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9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9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9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9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9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9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9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9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9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9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9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9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9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9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9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9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9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9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9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9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9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9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9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9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9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9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9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9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9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9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9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9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9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9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9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9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9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9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9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9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9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9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9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9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9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9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9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9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9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9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9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9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9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9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9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9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9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9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9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9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9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9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9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9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9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9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9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9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9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9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9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9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9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9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9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9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9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9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9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9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9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9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9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9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9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9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5" name="Google Shape;3425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26" name="Google Shape;3426;p9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9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9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9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9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9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9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9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9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9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9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9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9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9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9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9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9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9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9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9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9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9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9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9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9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9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9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9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9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9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9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9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9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9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9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9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9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9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9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9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9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9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9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9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9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9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9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9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9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9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6" name="Google Shape;3476;p9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477" name="Google Shape;3477;p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8" name="Google Shape;347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0" name="Google Shape;3480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481" name="Google Shape;3481;p10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0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0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0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0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0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0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0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0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0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0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0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0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0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0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0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0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0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0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0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0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0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0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0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0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0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0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0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0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0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0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0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0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0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0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0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0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0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0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0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0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0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0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0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0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0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0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0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0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0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0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0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0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0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0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0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0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8" name="Google Shape;3538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539" name="Google Shape;3539;p10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0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0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0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0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0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0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0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0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0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0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0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0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0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0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0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0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0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0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0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0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0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0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0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0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0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0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0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0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0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0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0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0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0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0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0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0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0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0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0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0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0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0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0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0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0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0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0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0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0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0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0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0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0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0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0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0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0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0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0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0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0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1" name="Google Shape;3601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602" name="Google Shape;3602;p10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0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0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0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0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0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0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0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0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0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0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0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0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0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0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0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0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0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0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0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0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0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0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0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0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0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0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0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0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0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0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0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0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0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0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0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0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0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0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0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0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0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0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0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0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0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0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0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0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0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0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0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0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0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0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0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0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0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0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0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0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0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0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0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0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0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0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10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10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0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0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0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0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0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0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0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0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0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0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0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0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0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0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0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0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0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0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0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0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0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0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0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0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0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0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0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0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0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0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0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0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3" name="Google Shape;3703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704" name="Google Shape;3704;p10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0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0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0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0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0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0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0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0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0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0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0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0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0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0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0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0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0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0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0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0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0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0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0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0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0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0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0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0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0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0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0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0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0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0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0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0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0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0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0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0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0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0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0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0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0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0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0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0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0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4" name="Google Shape;3754;p1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5" name="Google Shape;375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1100" y="2821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000"/>
              <a:buFont typeface="Montserrat Light"/>
              <a:buNone/>
              <a:defRPr sz="3000">
                <a:solidFill>
                  <a:srgbClr val="3D85C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3500" y="12763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▪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●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○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■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it.ly/33PIGm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7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8" name="Google Shape;4368;p14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4369" name="Google Shape;4369;p14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10/21/2019</a:t>
            </a:r>
            <a:endParaRPr/>
          </a:p>
        </p:txBody>
      </p:sp>
      <p:sp>
        <p:nvSpPr>
          <p:cNvPr id="4370" name="Google Shape;4370;p14"/>
          <p:cNvSpPr txBox="1"/>
          <p:nvPr/>
        </p:nvSpPr>
        <p:spPr>
          <a:xfrm>
            <a:off x="3321060" y="4033150"/>
            <a:ext cx="26274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Check-in: </a:t>
            </a:r>
            <a:r>
              <a:rPr lang="en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http://bit.ly/33PIGmF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Pin: 630521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4" name="Shape 4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5" name="Google Shape;4435;p23"/>
          <p:cNvSpPr/>
          <p:nvPr/>
        </p:nvSpPr>
        <p:spPr>
          <a:xfrm>
            <a:off x="0" y="4394175"/>
            <a:ext cx="795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6" name="Google Shape;4436;p23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or Discriminative?</a:t>
            </a:r>
            <a:endParaRPr/>
          </a:p>
        </p:txBody>
      </p:sp>
      <p:pic>
        <p:nvPicPr>
          <p:cNvPr id="4437" name="Google Shape;44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38" y="1063375"/>
            <a:ext cx="6982622" cy="39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4" name="Shape 4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5" name="Google Shape;4375;p15"/>
          <p:cNvSpPr txBox="1"/>
          <p:nvPr>
            <p:ph idx="4294967295" type="body"/>
          </p:nvPr>
        </p:nvSpPr>
        <p:spPr>
          <a:xfrm>
            <a:off x="775575" y="271650"/>
            <a:ext cx="2621100" cy="4493100"/>
          </a:xfrm>
          <a:prstGeom prst="rect">
            <a:avLst/>
          </a:prstGeom>
          <a:ln cap="flat" cmpd="sng" w="9525">
            <a:solidFill>
              <a:srgbClr val="0159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Input (X)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B87A1"/>
              </a:buClr>
              <a:buSzPts val="1800"/>
              <a:buChar char="▪"/>
            </a:pPr>
            <a:r>
              <a:rPr lang="en" sz="1800"/>
              <a:t>Discrete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B87A1"/>
              </a:buClr>
              <a:buSzPts val="1800"/>
              <a:buChar char="▪"/>
            </a:pPr>
            <a:r>
              <a:rPr lang="en" sz="1800"/>
              <a:t>Continuous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76" name="Google Shape;4376;p15"/>
          <p:cNvSpPr txBox="1"/>
          <p:nvPr>
            <p:ph idx="4294967295" type="body"/>
          </p:nvPr>
        </p:nvSpPr>
        <p:spPr>
          <a:xfrm>
            <a:off x="4661900" y="271650"/>
            <a:ext cx="2621100" cy="4493100"/>
          </a:xfrm>
          <a:prstGeom prst="rect">
            <a:avLst/>
          </a:prstGeom>
          <a:ln cap="flat" cmpd="sng" w="9525">
            <a:solidFill>
              <a:srgbClr val="0159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Output (Y)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87A1"/>
              </a:buClr>
              <a:buSzPts val="1800"/>
              <a:buChar char="▪"/>
            </a:pPr>
            <a:r>
              <a:rPr lang="en" sz="1800"/>
              <a:t>Discrete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800"/>
              <a:buChar char="▫"/>
            </a:pPr>
            <a:r>
              <a:rPr lang="en" sz="1800"/>
              <a:t>Ordinal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800"/>
              <a:buChar char="▫"/>
            </a:pPr>
            <a:r>
              <a:rPr lang="en" sz="1800"/>
              <a:t>Categorical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1800"/>
              <a:buChar char="▫"/>
            </a:pPr>
            <a:r>
              <a:rPr lang="en" sz="1800"/>
              <a:t>Integer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    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  </a:t>
            </a:r>
            <a:r>
              <a:rPr lang="en" sz="1800">
                <a:solidFill>
                  <a:srgbClr val="6AA84F"/>
                </a:solidFill>
              </a:rPr>
              <a:t>P(Dog | X) = 0.9</a:t>
            </a:r>
            <a:endParaRPr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  </a:t>
            </a:r>
            <a:r>
              <a:rPr lang="en" sz="1800">
                <a:solidFill>
                  <a:srgbClr val="FF0000"/>
                </a:solidFill>
              </a:rPr>
              <a:t>P(Cat  | X) = 0.1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  P(Mouse | X) = 0.1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377" name="Google Shape;4377;p15"/>
          <p:cNvSpPr/>
          <p:nvPr/>
        </p:nvSpPr>
        <p:spPr>
          <a:xfrm>
            <a:off x="3599838" y="2446844"/>
            <a:ext cx="858900" cy="32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59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8" name="Google Shape;4378;p15"/>
          <p:cNvSpPr txBox="1"/>
          <p:nvPr/>
        </p:nvSpPr>
        <p:spPr>
          <a:xfrm>
            <a:off x="3197399" y="1719969"/>
            <a:ext cx="1671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1597F"/>
                </a:solidFill>
                <a:latin typeface="Roboto Light"/>
                <a:ea typeface="Roboto Light"/>
                <a:cs typeface="Roboto Light"/>
                <a:sym typeface="Roboto Light"/>
              </a:rPr>
              <a:t>Classifier</a:t>
            </a:r>
            <a:br>
              <a:rPr lang="en" sz="1800">
                <a:solidFill>
                  <a:srgbClr val="01597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rPr>
              <a:t>f : x → y</a:t>
            </a:r>
            <a:endParaRPr sz="1800">
              <a:solidFill>
                <a:srgbClr val="003B5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379" name="Google Shape;43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150" y="2943425"/>
            <a:ext cx="2246609" cy="16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0" name="Google Shape;4380;p15"/>
          <p:cNvSpPr/>
          <p:nvPr/>
        </p:nvSpPr>
        <p:spPr>
          <a:xfrm>
            <a:off x="6780900" y="3413575"/>
            <a:ext cx="111000" cy="22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1" name="Google Shape;4381;p15"/>
          <p:cNvSpPr txBox="1"/>
          <p:nvPr/>
        </p:nvSpPr>
        <p:spPr>
          <a:xfrm>
            <a:off x="7012175" y="3302575"/>
            <a:ext cx="610500" cy="39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Dog</a:t>
            </a:r>
            <a:endParaRPr b="1" sz="1800" u="sng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5" name="Shape 4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6" name="Google Shape;4386;p16"/>
          <p:cNvSpPr txBox="1"/>
          <p:nvPr>
            <p:ph idx="1" type="body"/>
          </p:nvPr>
        </p:nvSpPr>
        <p:spPr>
          <a:xfrm>
            <a:off x="319400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Discriminative</a:t>
            </a:r>
            <a:endParaRPr/>
          </a:p>
          <a:p>
            <a:pPr indent="-342900" lvl="0" marL="685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Learn</a:t>
            </a:r>
            <a:r>
              <a:rPr lang="en"/>
              <a:t> the differences in properties best separate the data</a:t>
            </a:r>
            <a:endParaRPr/>
          </a:p>
          <a:p>
            <a:pPr indent="-342900" lvl="0" marL="685800" rtl="0" algn="l">
              <a:spcBef>
                <a:spcPts val="100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F</a:t>
            </a:r>
            <a:r>
              <a:rPr lang="en"/>
              <a:t>ind the closest match with the highest conditional probability</a:t>
            </a:r>
            <a:endParaRPr/>
          </a:p>
        </p:txBody>
      </p:sp>
      <p:sp>
        <p:nvSpPr>
          <p:cNvPr id="4387" name="Google Shape;4387;p16"/>
          <p:cNvSpPr txBox="1"/>
          <p:nvPr>
            <p:ph idx="2" type="body"/>
          </p:nvPr>
        </p:nvSpPr>
        <p:spPr>
          <a:xfrm>
            <a:off x="3995150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Generative</a:t>
            </a:r>
            <a:endParaRPr/>
          </a:p>
          <a:p>
            <a:pPr indent="-342900" lvl="0" marL="685800" rtl="0" algn="l"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Learn the properties of each classes (labels) seen</a:t>
            </a:r>
            <a:endParaRPr/>
          </a:p>
          <a:p>
            <a:pPr indent="-342900" lvl="0" marL="685800" rtl="0" algn="l">
              <a:spcBef>
                <a:spcPts val="100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Compare and find the closest match</a:t>
            </a:r>
            <a:endParaRPr/>
          </a:p>
        </p:txBody>
      </p:sp>
      <p:sp>
        <p:nvSpPr>
          <p:cNvPr id="4388" name="Google Shape;4388;p16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Discriminative vs Generative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2" name="Shape 4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" name="Google Shape;4393;p17"/>
          <p:cNvSpPr txBox="1"/>
          <p:nvPr>
            <p:ph idx="1" type="body"/>
          </p:nvPr>
        </p:nvSpPr>
        <p:spPr>
          <a:xfrm>
            <a:off x="319400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Discriminative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Assume a model/function for </a:t>
            </a:r>
            <a:r>
              <a:rPr lang="en"/>
              <a:t>P(y | x)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Train with data to estimate P(y | x)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Given new data, use P(y | x) to predict/map the correct label/class</a:t>
            </a:r>
            <a:endParaRPr/>
          </a:p>
        </p:txBody>
      </p:sp>
      <p:sp>
        <p:nvSpPr>
          <p:cNvPr id="4394" name="Google Shape;4394;p17"/>
          <p:cNvSpPr txBox="1"/>
          <p:nvPr>
            <p:ph idx="2" type="body"/>
          </p:nvPr>
        </p:nvSpPr>
        <p:spPr>
          <a:xfrm>
            <a:off x="3995150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Generative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Assume models/functions for P(x | y) and P(y)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Train with data to estimate P(x | y) and P(y)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Use Bayes Theorem to calculate </a:t>
            </a:r>
            <a:br>
              <a:rPr lang="en"/>
            </a:br>
            <a:r>
              <a:rPr lang="en"/>
              <a:t>P(y | x) = P(x | y) * P(y) / P(x)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Given new data, use P(y | x) to predict/map the correct label/class</a:t>
            </a:r>
            <a:endParaRPr/>
          </a:p>
        </p:txBody>
      </p:sp>
      <p:sp>
        <p:nvSpPr>
          <p:cNvPr id="4395" name="Google Shape;4395;p17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Discriminative vs Generative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9" name="Shape 4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0" name="Google Shape;4400;p18"/>
          <p:cNvSpPr txBox="1"/>
          <p:nvPr>
            <p:ph idx="1" type="body"/>
          </p:nvPr>
        </p:nvSpPr>
        <p:spPr>
          <a:xfrm>
            <a:off x="319400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Discriminative</a:t>
            </a:r>
            <a:endParaRPr/>
          </a:p>
        </p:txBody>
      </p:sp>
      <p:sp>
        <p:nvSpPr>
          <p:cNvPr id="4401" name="Google Shape;4401;p18"/>
          <p:cNvSpPr txBox="1"/>
          <p:nvPr>
            <p:ph idx="2" type="body"/>
          </p:nvPr>
        </p:nvSpPr>
        <p:spPr>
          <a:xfrm>
            <a:off x="3995150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Generative</a:t>
            </a:r>
            <a:endParaRPr/>
          </a:p>
        </p:txBody>
      </p:sp>
      <p:sp>
        <p:nvSpPr>
          <p:cNvPr id="4402" name="Google Shape;4402;p18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Discriminative vs Generative</a:t>
            </a:r>
            <a:endParaRPr/>
          </a:p>
        </p:txBody>
      </p:sp>
      <p:pic>
        <p:nvPicPr>
          <p:cNvPr id="4403" name="Google Shape;4403;p18"/>
          <p:cNvPicPr preferRelativeResize="0"/>
          <p:nvPr/>
        </p:nvPicPr>
        <p:blipFill rotWithShape="1">
          <a:blip r:embed="rId3">
            <a:alphaModFix/>
          </a:blip>
          <a:srcRect b="0" l="0" r="41273" t="0"/>
          <a:stretch/>
        </p:blipFill>
        <p:spPr>
          <a:xfrm>
            <a:off x="366525" y="1588150"/>
            <a:ext cx="3473797" cy="24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4" name="Google Shape;4404;p18"/>
          <p:cNvPicPr preferRelativeResize="0"/>
          <p:nvPr/>
        </p:nvPicPr>
        <p:blipFill rotWithShape="1">
          <a:blip r:embed="rId3">
            <a:alphaModFix/>
          </a:blip>
          <a:srcRect b="0" l="816" r="81072" t="0"/>
          <a:stretch/>
        </p:blipFill>
        <p:spPr>
          <a:xfrm>
            <a:off x="4072860" y="1588150"/>
            <a:ext cx="1071271" cy="24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5" name="Google Shape;4405;p18"/>
          <p:cNvPicPr preferRelativeResize="0"/>
          <p:nvPr/>
        </p:nvPicPr>
        <p:blipFill rotWithShape="1">
          <a:blip r:embed="rId3">
            <a:alphaModFix/>
          </a:blip>
          <a:srcRect b="0" l="58796" r="0" t="0"/>
          <a:stretch/>
        </p:blipFill>
        <p:spPr>
          <a:xfrm>
            <a:off x="5144131" y="1588150"/>
            <a:ext cx="2437220" cy="24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9" name="Shape 4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" name="Google Shape;4410;p19"/>
          <p:cNvSpPr txBox="1"/>
          <p:nvPr>
            <p:ph idx="1" type="body"/>
          </p:nvPr>
        </p:nvSpPr>
        <p:spPr>
          <a:xfrm>
            <a:off x="319400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Discriminative</a:t>
            </a:r>
            <a:endParaRPr/>
          </a:p>
          <a:p>
            <a:pPr indent="-342900" lvl="0" marL="6858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‌Logistic regression</a:t>
            </a:r>
            <a:endParaRPr/>
          </a:p>
          <a:p>
            <a:pPr indent="-34290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Support Vector Machine</a:t>
            </a:r>
            <a:endParaRPr/>
          </a:p>
          <a:p>
            <a:pPr indent="-34290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‌Traditional neural networks</a:t>
            </a:r>
            <a:endParaRPr/>
          </a:p>
          <a:p>
            <a:pPr indent="-34290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‌Nearest Neighbors</a:t>
            </a:r>
            <a:endParaRPr/>
          </a:p>
        </p:txBody>
      </p:sp>
      <p:sp>
        <p:nvSpPr>
          <p:cNvPr id="4411" name="Google Shape;4411;p19"/>
          <p:cNvSpPr txBox="1"/>
          <p:nvPr>
            <p:ph idx="2" type="body"/>
          </p:nvPr>
        </p:nvSpPr>
        <p:spPr>
          <a:xfrm>
            <a:off x="3995150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Generative</a:t>
            </a:r>
            <a:endParaRPr/>
          </a:p>
          <a:p>
            <a:pPr indent="-342900" lvl="0" marL="6858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Naïve Bayes</a:t>
            </a:r>
            <a:endParaRPr/>
          </a:p>
          <a:p>
            <a:pPr indent="-34290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Bayesian networks</a:t>
            </a:r>
            <a:endParaRPr/>
          </a:p>
          <a:p>
            <a:pPr indent="-34290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Markov random fields</a:t>
            </a:r>
            <a:endParaRPr/>
          </a:p>
          <a:p>
            <a:pPr indent="-34290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AutoNum type="arabicPeriod"/>
            </a:pPr>
            <a:r>
              <a:rPr lang="en"/>
              <a:t>‌Hidden Markov Models (HMM)</a:t>
            </a:r>
            <a:endParaRPr/>
          </a:p>
        </p:txBody>
      </p:sp>
      <p:sp>
        <p:nvSpPr>
          <p:cNvPr id="4412" name="Google Shape;4412;p19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Discriminative vs Generative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6" name="Shape 4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7" name="Google Shape;4417;p20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or Discriminative?</a:t>
            </a:r>
            <a:endParaRPr/>
          </a:p>
        </p:txBody>
      </p:sp>
      <p:pic>
        <p:nvPicPr>
          <p:cNvPr id="4418" name="Google Shape;4418;p20"/>
          <p:cNvPicPr preferRelativeResize="0"/>
          <p:nvPr/>
        </p:nvPicPr>
        <p:blipFill rotWithShape="1">
          <a:blip r:embed="rId3">
            <a:alphaModFix/>
          </a:blip>
          <a:srcRect b="0" l="4525" r="0" t="0"/>
          <a:stretch/>
        </p:blipFill>
        <p:spPr>
          <a:xfrm>
            <a:off x="795575" y="952350"/>
            <a:ext cx="6666427" cy="39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2" name="Shape 4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" name="Google Shape;4423;p21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or Discriminative?</a:t>
            </a:r>
            <a:endParaRPr/>
          </a:p>
        </p:txBody>
      </p:sp>
      <p:pic>
        <p:nvPicPr>
          <p:cNvPr id="4424" name="Google Shape;4424;p21"/>
          <p:cNvPicPr preferRelativeResize="0"/>
          <p:nvPr/>
        </p:nvPicPr>
        <p:blipFill rotWithShape="1">
          <a:blip r:embed="rId3">
            <a:alphaModFix/>
          </a:blip>
          <a:srcRect b="4834" l="6890" r="0" t="0"/>
          <a:stretch/>
        </p:blipFill>
        <p:spPr>
          <a:xfrm>
            <a:off x="656825" y="987175"/>
            <a:ext cx="6817152" cy="373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8" name="Shape 4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9" name="Google Shape;44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375" y="910975"/>
            <a:ext cx="4407733" cy="384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430" name="Google Shape;4430;p22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or Discriminative?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0B87A1"/>
      </a:accent1>
      <a:accent2>
        <a:srgbClr val="D89F39"/>
      </a:accent2>
      <a:accent3>
        <a:srgbClr val="8BAB42"/>
      </a:accent3>
      <a:accent4>
        <a:srgbClr val="FFFFFF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